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71" r:id="rId10"/>
    <p:sldId id="262" r:id="rId11"/>
    <p:sldId id="263" r:id="rId12"/>
    <p:sldId id="264" r:id="rId13"/>
    <p:sldId id="268" r:id="rId14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Gráfica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baseline="0" dirty="0"/>
              <a:t> vs peso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Peso en MB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Hoja1!$A$2:$A$4</c:f>
              <c:strCache>
                <c:ptCount val="3"/>
                <c:pt idx="0">
                  <c:v>0,2 MB</c:v>
                </c:pt>
                <c:pt idx="1">
                  <c:v>2 MB</c:v>
                </c:pt>
                <c:pt idx="2">
                  <c:v>20 MB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0.3</c:v>
                </c:pt>
                <c:pt idx="1">
                  <c:v>1.6</c:v>
                </c:pt>
                <c:pt idx="2">
                  <c:v>18.5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19-4126-AC3E-FF0F2218F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7324312"/>
        <c:axId val="407323328"/>
      </c:lineChart>
      <c:catAx>
        <c:axId val="40732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07323328"/>
        <c:crosses val="autoZero"/>
        <c:auto val="1"/>
        <c:lblAlgn val="ctr"/>
        <c:lblOffset val="100"/>
        <c:noMultiLvlLbl val="0"/>
      </c:catAx>
      <c:valAx>
        <c:axId val="40732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0732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71104607459646"/>
          <c:y val="0.90662601549037058"/>
          <c:w val="0.27713561144649579"/>
          <c:h val="7.1174130469299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baseline="0" dirty="0"/>
              <a:t> vs peso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Peso en MB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Hoja1!$A$2:$A$4</c:f>
              <c:strCache>
                <c:ptCount val="3"/>
                <c:pt idx="0">
                  <c:v>0,2 MB</c:v>
                </c:pt>
                <c:pt idx="1">
                  <c:v>2 MB</c:v>
                </c:pt>
                <c:pt idx="2">
                  <c:v>20 MB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110.3</c:v>
                </c:pt>
                <c:pt idx="1">
                  <c:v>195.6</c:v>
                </c:pt>
                <c:pt idx="2">
                  <c:v>795.5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10-4EB0-B26E-9455BB4DD9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7324312"/>
        <c:axId val="407323328"/>
      </c:lineChart>
      <c:catAx>
        <c:axId val="40732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07323328"/>
        <c:crosses val="autoZero"/>
        <c:auto val="1"/>
        <c:lblAlgn val="ctr"/>
        <c:lblOffset val="100"/>
        <c:noMultiLvlLbl val="0"/>
      </c:catAx>
      <c:valAx>
        <c:axId val="40732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0732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71104607459646"/>
          <c:y val="0.90662601549037058"/>
          <c:w val="0.27713561144649579"/>
          <c:h val="7.1174130469299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709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88400" y="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75960" y="537480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094676" y="2612160"/>
            <a:ext cx="8026447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COMPRESIÓN Y DESCOMPRESIÓN DE IMÁGENES PARA LA GANADERÍA DE PRECISIÓN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>
            <p:extLst>
              <p:ext uri="{D42A27DB-BD31-4B8C-83A1-F6EECF244321}">
                <p14:modId xmlns:p14="http://schemas.microsoft.com/office/powerpoint/2010/main" val="4074390227"/>
              </p:ext>
            </p:extLst>
          </p:nvPr>
        </p:nvGraphicFramePr>
        <p:xfrm>
          <a:off x="1081320" y="1880040"/>
          <a:ext cx="3752125" cy="215965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4 : 1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El </a:t>
                      </a:r>
                      <a:r>
                        <a:rPr lang="en-US" sz="1800" u="none" strike="noStrike" cap="none" dirty="0" err="1">
                          <a:solidFill>
                            <a:srgbClr val="001E33"/>
                          </a:solidFill>
                        </a:rPr>
                        <a:t>ganado</a:t>
                      </a: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 </a:t>
                      </a:r>
                      <a:r>
                        <a:rPr lang="en-US" sz="1800" u="none" strike="noStrike" cap="none" dirty="0" err="1">
                          <a:solidFill>
                            <a:srgbClr val="001E33"/>
                          </a:solidFill>
                        </a:rPr>
                        <a:t>enfermo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1E33"/>
                          </a:solidFill>
                        </a:rPr>
                        <a:t>4: 1</a:t>
                      </a:r>
                      <a:endParaRPr sz="1800" b="0" u="none" strike="noStrike" cap="none" dirty="0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</a:t>
            </a:r>
            <a:r>
              <a:rPr lang="en-US" sz="20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por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primero de los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financia</a:t>
            </a:r>
            <a:r>
              <a:rPr lang="en-US" dirty="0" err="1">
                <a:solidFill>
                  <a:srgbClr val="001E33"/>
                </a:solidFill>
              </a:rPr>
              <a:t>do</a:t>
            </a:r>
            <a:r>
              <a:rPr lang="en-US" dirty="0">
                <a:solidFill>
                  <a:srgbClr val="001E33"/>
                </a:solidFill>
              </a:rPr>
              <a:t> por </a:t>
            </a:r>
            <a:r>
              <a:rPr lang="en-US" dirty="0" err="1">
                <a:solidFill>
                  <a:srgbClr val="001E33"/>
                </a:solidFill>
              </a:rPr>
              <a:t>el</a:t>
            </a:r>
            <a:r>
              <a:rPr lang="en-US" dirty="0">
                <a:solidFill>
                  <a:srgbClr val="001E33"/>
                </a:solidFill>
              </a:rPr>
              <a:t> </a:t>
            </a:r>
            <a:r>
              <a:rPr lang="en-US" dirty="0" err="1">
                <a:solidFill>
                  <a:srgbClr val="001E33"/>
                </a:solidFill>
              </a:rPr>
              <a:t>fondo</a:t>
            </a:r>
            <a:r>
              <a:rPr lang="en-US" dirty="0">
                <a:solidFill>
                  <a:srgbClr val="001E33"/>
                </a:solidFill>
              </a:rPr>
              <a:t> </a:t>
            </a:r>
            <a:r>
              <a:rPr lang="en-US" dirty="0" err="1">
                <a:solidFill>
                  <a:srgbClr val="001E33"/>
                </a:solidFill>
              </a:rPr>
              <a:t>Generación</a:t>
            </a:r>
            <a:r>
              <a:rPr lang="en-US" dirty="0">
                <a:solidFill>
                  <a:srgbClr val="001E33"/>
                </a:solidFill>
              </a:rPr>
              <a:t> E y </a:t>
            </a:r>
            <a:r>
              <a:rPr lang="en-US" dirty="0" err="1">
                <a:solidFill>
                  <a:srgbClr val="001E33"/>
                </a:solidFill>
              </a:rPr>
              <a:t>el</a:t>
            </a:r>
            <a:r>
              <a:rPr lang="en-US" dirty="0">
                <a:solidFill>
                  <a:srgbClr val="001E33"/>
                </a:solidFill>
              </a:rPr>
              <a:t> Segundo por la </a:t>
            </a:r>
            <a:r>
              <a:rPr lang="en-US" dirty="0" err="1">
                <a:solidFill>
                  <a:srgbClr val="001E33"/>
                </a:solidFill>
              </a:rPr>
              <a:t>beca</a:t>
            </a:r>
            <a:r>
              <a:rPr lang="en-US" dirty="0">
                <a:solidFill>
                  <a:srgbClr val="001E33"/>
                </a:solidFill>
              </a:rPr>
              <a:t> </a:t>
            </a:r>
            <a:r>
              <a:rPr lang="en-US" dirty="0" err="1">
                <a:solidFill>
                  <a:srgbClr val="001E33"/>
                </a:solidFill>
              </a:rPr>
              <a:t>Educación</a:t>
            </a:r>
            <a:r>
              <a:rPr lang="en-US" dirty="0">
                <a:solidFill>
                  <a:srgbClr val="001E33"/>
                </a:solidFill>
              </a:rPr>
              <a:t> media </a:t>
            </a:r>
            <a:r>
              <a:rPr lang="en-US" dirty="0" err="1">
                <a:solidFill>
                  <a:srgbClr val="001E33"/>
                </a:solidFill>
              </a:rPr>
              <a:t>técnica</a:t>
            </a:r>
            <a:r>
              <a:rPr lang="en-US" dirty="0">
                <a:solidFill>
                  <a:srgbClr val="001E33"/>
                </a:solidFill>
              </a:rPr>
              <a:t>.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autores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quieren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agradecer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a la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Vicerrectoría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Descubrimiento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Creación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de la Universidad EAFIT, por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apoyo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investigación</a:t>
            </a:r>
            <a:r>
              <a:rPr lang="en-US" sz="14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2194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Santiago </a:t>
            </a:r>
            <a:r>
              <a:rPr lang="en-US" sz="2200" dirty="0" err="1">
                <a:solidFill>
                  <a:srgbClr val="001E33"/>
                </a:solidFill>
              </a:rPr>
              <a:t>Echeverri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Camilo 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Ortegón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03880" y="6020885"/>
            <a:ext cx="691524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https://github.com/cortegons/ST0245-003/tree/master/proyecto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8BABBE0-F73C-4943-8E8D-BA0BEFE16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E57D5B-BFFF-474A-AE92-02DBDEA3C7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12286" t="3153" r="6383" b="20210"/>
          <a:stretch/>
        </p:blipFill>
        <p:spPr>
          <a:xfrm>
            <a:off x="725760" y="1900800"/>
            <a:ext cx="2102040" cy="219314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5C5052-455F-415F-B939-3D776672A625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8441" t="20000" r="8612" b="20503"/>
          <a:stretch/>
        </p:blipFill>
        <p:spPr>
          <a:xfrm>
            <a:off x="3579740" y="1881032"/>
            <a:ext cx="2111538" cy="221291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890F33-E1F6-423D-945B-D83FC1B8D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015" y="1900800"/>
            <a:ext cx="2111749" cy="2279875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softEdge rad="12700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ganado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enfermo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</a:t>
            </a:r>
            <a:r>
              <a:rPr lang="en-US" sz="2200" b="1" i="0" u="none" strike="noStrike" cap="none" dirty="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ganado</a:t>
            </a:r>
            <a:r>
              <a:rPr lang="en-US" sz="2200" b="1" i="0" u="none" strike="noStrike" cap="none" dirty="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sano</a:t>
            </a:r>
            <a:endParaRPr sz="2200" b="1" i="0" u="none" strike="noStrike" cap="none" dirty="0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</a:t>
            </a:r>
            <a:r>
              <a:rPr lang="en-US" sz="1700" b="1" i="0" u="none" strike="noStrike" cap="none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  <a:r>
              <a:rPr lang="en-US" sz="1700" b="1" dirty="0" err="1">
                <a:solidFill>
                  <a:schemeClr val="accent4"/>
                </a:solidFill>
              </a:rPr>
              <a:t>olucional</a:t>
            </a:r>
            <a:endParaRPr sz="1700" b="1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</a:t>
            </a:r>
            <a:b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compresión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CO" sz="2200" b="1" dirty="0">
                <a:solidFill>
                  <a:srgbClr val="001E33"/>
                </a:solidFill>
              </a:rPr>
              <a:t>Transformada de coseno discreta + LZW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406444" y="4692690"/>
            <a:ext cx="7401176" cy="52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transformada de coseno discreta se crea a partir de la transformada de Fourier, la diferencia consiste en que no se utilizan senos ni números complejos</a:t>
            </a: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ransformada de coseno discreta - Wikipedia, la enciclopedia libre">
            <a:extLst>
              <a:ext uri="{FF2B5EF4-FFF2-40B4-BE49-F238E27FC236}">
                <a16:creationId xmlns:a16="http://schemas.microsoft.com/office/drawing/2014/main" id="{F51EBFBC-97D1-4AEE-85EF-FAD48060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63" y="1083240"/>
            <a:ext cx="2865895" cy="358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1125309" y="5222749"/>
            <a:ext cx="5176139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kern="100" dirty="0" err="1">
                <a:effectLst/>
                <a:ea typeface="Times New Roman" panose="02020603050405020304" pitchFamily="18" charset="0"/>
              </a:rPr>
              <a:t>Cada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componente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la imagen se divide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en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pequeños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bloques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8×8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píxeles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, que se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procesan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forma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casi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independiente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, lo que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disminuye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notablemente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el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tiempo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200" kern="100" dirty="0" err="1">
                <a:effectLst/>
                <a:ea typeface="Times New Roman" panose="02020603050405020304" pitchFamily="18" charset="0"/>
              </a:rPr>
              <a:t>cálculo</a:t>
            </a:r>
            <a:r>
              <a:rPr lang="en-US" sz="1200" kern="100" dirty="0">
                <a:effectLst/>
                <a:ea typeface="Times New Roman" panose="02020603050405020304" pitchFamily="18" charset="0"/>
              </a:rPr>
              <a:t>.</a:t>
            </a:r>
            <a:endParaRPr sz="105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ómo funciona la codificación JPEG?">
            <a:extLst>
              <a:ext uri="{FF2B5EF4-FFF2-40B4-BE49-F238E27FC236}">
                <a16:creationId xmlns:a16="http://schemas.microsoft.com/office/drawing/2014/main" id="{6BB06E24-62FD-4F5E-9E3D-891FAC1D8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40" y="1327977"/>
            <a:ext cx="4237160" cy="210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06D7C0-FB6C-4D0B-A0B2-0B09C84F7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7719" y="3939009"/>
            <a:ext cx="1371719" cy="10364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43E5B9C-97C2-46AC-BD9B-13563D651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674" y="3930650"/>
            <a:ext cx="1914310" cy="1042506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9203FCBA-8DD0-4767-822D-F002D8532471}"/>
              </a:ext>
            </a:extLst>
          </p:cNvPr>
          <p:cNvCxnSpPr/>
          <p:nvPr/>
        </p:nvCxnSpPr>
        <p:spPr>
          <a:xfrm>
            <a:off x="3479438" y="4457214"/>
            <a:ext cx="793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1125309" y="5222749"/>
            <a:ext cx="5176139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s-CO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El método de compresión LZW nos permite codificar nuestras cadenas de texto en una sola pasada, gracias a que el diccionario se va construyendo sobre la marcha al mismo tiempo que se codifica, a diferencia de otros métodos de compresión en que se realiza una de análisis y una de codificación</a:t>
            </a: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AFE53BC-8CBD-4977-A360-212B264D5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309" y="1408474"/>
            <a:ext cx="39814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76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4799123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indent="228600" algn="just">
              <a:spcAft>
                <a:spcPts val="6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DCT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donde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 es la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cantidad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filas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matriz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M es la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cantidad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columnas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228600" algn="just">
              <a:spcAft>
                <a:spcPts val="600"/>
              </a:spcAft>
            </a:pP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LZW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complejidad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 de N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debido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que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tamaño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diccionario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independiente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tamaño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input </a:t>
            </a:r>
            <a:r>
              <a:rPr lang="en-US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asignado</a:t>
            </a:r>
            <a:r>
              <a:rPr lang="en-US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CO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3" name="Google Shape;373;p5"/>
          <p:cNvGraphicFramePr/>
          <p:nvPr>
            <p:extLst>
              <p:ext uri="{D42A27DB-BD31-4B8C-83A1-F6EECF244321}">
                <p14:modId xmlns:p14="http://schemas.microsoft.com/office/powerpoint/2010/main" val="2582137374"/>
              </p:ext>
            </p:extLst>
          </p:nvPr>
        </p:nvGraphicFramePr>
        <p:xfrm>
          <a:off x="547920" y="1956240"/>
          <a:ext cx="5075650" cy="235441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</a:t>
                      </a:r>
                      <a:r>
                        <a:rPr lang="en-US" sz="18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*M)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</a:t>
                      </a:r>
                      <a:r>
                        <a:rPr lang="en-US" sz="18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*M)</a:t>
                      </a:r>
                      <a:endParaRPr lang="en-US"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</a:t>
                      </a:r>
                      <a:r>
                        <a:rPr lang="en-US" sz="18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*M)</a:t>
                      </a:r>
                      <a:endParaRPr lang="en-US"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</a:t>
                      </a:r>
                      <a:r>
                        <a:rPr lang="en-US" sz="1800" b="0" u="none" strike="noStrike" cap="none" baseline="30000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*M)</a:t>
                      </a:r>
                      <a:endParaRPr lang="en-US"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A1B126C6-37FE-4872-91E8-2F095B220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462782"/>
              </p:ext>
            </p:extLst>
          </p:nvPr>
        </p:nvGraphicFramePr>
        <p:xfrm>
          <a:off x="1020835" y="1418252"/>
          <a:ext cx="4492519" cy="3432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3306ABAD-866E-461C-9FD1-A24D20A84768}"/>
              </a:ext>
            </a:extLst>
          </p:cNvPr>
          <p:cNvSpPr txBox="1"/>
          <p:nvPr/>
        </p:nvSpPr>
        <p:spPr>
          <a:xfrm rot="16200000">
            <a:off x="265319" y="3023118"/>
            <a:ext cx="120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Tiempo (s)</a:t>
            </a:r>
          </a:p>
        </p:txBody>
      </p:sp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1E67070F-FEF0-4542-A965-6494C9623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1197220"/>
              </p:ext>
            </p:extLst>
          </p:nvPr>
        </p:nvGraphicFramePr>
        <p:xfrm>
          <a:off x="6892901" y="1415520"/>
          <a:ext cx="4492519" cy="3432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68B18C0F-D77D-4852-80DB-3AC4A50DBC30}"/>
              </a:ext>
            </a:extLst>
          </p:cNvPr>
          <p:cNvSpPr txBox="1"/>
          <p:nvPr/>
        </p:nvSpPr>
        <p:spPr>
          <a:xfrm rot="16200000">
            <a:off x="5987899" y="2887893"/>
            <a:ext cx="1502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Memoria (MB)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402</Words>
  <Application>Microsoft Office PowerPoint</Application>
  <PresentationFormat>Panorámica</PresentationFormat>
  <Paragraphs>55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Camilo Ortegon Saugster</cp:lastModifiedBy>
  <cp:revision>6</cp:revision>
  <dcterms:created xsi:type="dcterms:W3CDTF">2020-06-26T14:36:07Z</dcterms:created>
  <dcterms:modified xsi:type="dcterms:W3CDTF">2021-11-18T22:42:04Z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